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56" r:id="rId2"/>
    <p:sldId id="257" r:id="rId3"/>
    <p:sldId id="281" r:id="rId4"/>
    <p:sldId id="268" r:id="rId5"/>
    <p:sldId id="280" r:id="rId6"/>
    <p:sldId id="283" r:id="rId7"/>
    <p:sldId id="270" r:id="rId8"/>
    <p:sldId id="282" r:id="rId9"/>
    <p:sldId id="284" r:id="rId10"/>
    <p:sldId id="273" r:id="rId11"/>
    <p:sldId id="285" r:id="rId12"/>
    <p:sldId id="275" r:id="rId13"/>
    <p:sldId id="276" r:id="rId14"/>
    <p:sldId id="277" r:id="rId15"/>
    <p:sldId id="286" r:id="rId16"/>
    <p:sldId id="278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589F"/>
    <a:srgbClr val="C64E9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628" autoAdjust="0"/>
  </p:normalViewPr>
  <p:slideViewPr>
    <p:cSldViewPr>
      <p:cViewPr>
        <p:scale>
          <a:sx n="100" d="100"/>
          <a:sy n="100" d="100"/>
        </p:scale>
        <p:origin x="-318" y="5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9D5EE-1626-491F-8C97-F9AAE999E368}" type="datetimeFigureOut">
              <a:rPr lang="cs-CZ" smtClean="0"/>
              <a:pPr/>
              <a:t>20.2.2014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C8C78-DF49-45FE-BE01-7E2F893495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14672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20.2.2014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20.2.2014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20.2.2014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20.2.2014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20.2.2014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20.2.2014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20.2.2014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20.2.2014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20.2.2014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20.2.2014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20.2.2014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11A028F-A224-44FC-BA6A-7C9CF612B19E}" type="datetimeFigureOut">
              <a:rPr lang="cs-CZ" smtClean="0"/>
              <a:pPr/>
              <a:t>20.2.2014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9552" y="2204864"/>
            <a:ext cx="7772400" cy="1872208"/>
          </a:xfrm>
        </p:spPr>
        <p:txBody>
          <a:bodyPr/>
          <a:lstStyle/>
          <a:p>
            <a:pPr algn="l"/>
            <a:r>
              <a:rPr lang="cs-CZ" sz="6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sr-Cyrl-RS" sz="6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Модел</a:t>
            </a:r>
            <a:endParaRPr lang="cs-CZ" sz="6000" b="1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8640"/>
            <a:ext cx="356235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794970"/>
            <a:ext cx="1285875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242" y="5469572"/>
            <a:ext cx="1344150" cy="864096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755576" y="476672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100" dirty="0">
                <a:solidFill>
                  <a:schemeClr val="tx1">
                    <a:tint val="7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EU Lifelong Learning Programme, KA4 </a:t>
            </a:r>
            <a:r>
              <a:rPr lang="lv-LV" sz="1100" dirty="0" smtClean="0">
                <a:solidFill>
                  <a:schemeClr val="tx1">
                    <a:tint val="7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project</a:t>
            </a:r>
            <a:endParaRPr lang="cs-CZ" sz="1100" dirty="0" smtClean="0">
              <a:solidFill>
                <a:schemeClr val="tx1">
                  <a:tint val="7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r>
              <a:rPr lang="lv-LV" sz="1100" dirty="0">
                <a:solidFill>
                  <a:schemeClr val="tx1">
                    <a:tint val="7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531194-LLP-2012-LV-KA4-KA4MP</a:t>
            </a:r>
            <a:endParaRPr lang="en-US" sz="1100" dirty="0">
              <a:solidFill>
                <a:schemeClr val="tx1">
                  <a:tint val="7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endParaRPr lang="cs-CZ" sz="1400" dirty="0">
              <a:solidFill>
                <a:schemeClr val="tx1">
                  <a:tint val="7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70751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sr-Cyrl-RS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Модел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idx="1"/>
          </p:nvPr>
        </p:nvSpPr>
        <p:spPr>
          <a:xfrm>
            <a:off x="891852" y="1628800"/>
            <a:ext cx="4040188" cy="432048"/>
          </a:xfrm>
        </p:spPr>
        <p:txBody>
          <a:bodyPr/>
          <a:lstStyle/>
          <a:p>
            <a:pPr algn="l"/>
            <a:r>
              <a:rPr lang="sr-Cyrl-RS" sz="1900" b="1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Циљ</a:t>
            </a:r>
            <a:endParaRPr lang="cs-CZ" sz="1900" b="1" dirty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857224" y="3643314"/>
            <a:ext cx="7560840" cy="216024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s-CZ" sz="1900" b="1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sr-Cyrl-RS" sz="1900" b="1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Нацрт Модела</a:t>
            </a:r>
            <a:endParaRPr lang="cs-CZ" sz="1900" b="1" dirty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endParaRPr lang="cs-CZ" sz="19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sr-Cyrl-RS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Нацрт је израдио тим Националне техничке библиотеке Чешке (</a:t>
            </a:r>
            <a:r>
              <a:rPr lang="en-US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NTK</a:t>
            </a:r>
            <a:r>
              <a:rPr lang="sr-Cyrl-RS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) уз допринос свих партнера</a:t>
            </a:r>
            <a:endParaRPr lang="cs-CZ" sz="1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sr-Cyrl-RS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Заснован је на закључцима истраживања и анализи потреба (</a:t>
            </a:r>
            <a:r>
              <a:rPr lang="cs-CZ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NAR</a:t>
            </a:r>
            <a:r>
              <a:rPr lang="sr-Cyrl-RS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) 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sr-Cyrl-RS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Динамичан је: биће укључени и препоруке и закључци са ове радионице</a:t>
            </a:r>
            <a:endParaRPr lang="cs-CZ" sz="1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>
          <a:xfrm>
            <a:off x="817240" y="2060848"/>
            <a:ext cx="7931224" cy="10001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sr-Cyrl-RS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Развој ефикасног и одрживог модела за дисеминацију и експлатацију </a:t>
            </a:r>
            <a:r>
              <a:rPr lang="sr-Cyrl-RS" sz="1900" b="1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резултата пројеката целоживотног учења </a:t>
            </a:r>
            <a:r>
              <a:rPr lang="sr-Cyrl-RS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кроз </a:t>
            </a:r>
            <a:r>
              <a:rPr lang="sr-Cyrl-RS" sz="1900" b="1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библиотеке</a:t>
            </a:r>
            <a:r>
              <a:rPr lang="sr-Cyrl-RS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</a:t>
            </a:r>
            <a:endParaRPr lang="cs-CZ" sz="1900" b="1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cs-CZ" sz="2000" b="1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47275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sr-Cyrl-RS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Модел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323528" y="1484784"/>
            <a:ext cx="8568952" cy="5184576"/>
          </a:xfrm>
        </p:spPr>
        <p:txBody>
          <a:bodyPr>
            <a:normAutofit fontScale="77500" lnSpcReduction="20000"/>
          </a:bodyPr>
          <a:lstStyle/>
          <a:p>
            <a:pPr algn="l"/>
            <a:endParaRPr lang="cs-CZ" dirty="0">
              <a:latin typeface="Univers Com 55" panose="020B0603020202020204" pitchFamily="34" charset="-18"/>
            </a:endParaRPr>
          </a:p>
          <a:p>
            <a:pPr algn="l"/>
            <a:r>
              <a:rPr lang="cs-CZ" sz="3400" b="1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sr-Cyrl-RS" sz="3400" b="1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Модел предлаже</a:t>
            </a:r>
            <a:r>
              <a:rPr lang="cs-CZ" sz="3400" b="1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:</a:t>
            </a:r>
          </a:p>
          <a:p>
            <a:pPr algn="l"/>
            <a:endParaRPr lang="cs-CZ" sz="3100" dirty="0" smtClean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r-Cyrl-RS" sz="3200" b="1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Шта </a:t>
            </a:r>
            <a:r>
              <a:rPr lang="sr-Cyrl-RS" sz="26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је дисеминација и шта се дисеминира – резултати пројеката целоживотног учења</a:t>
            </a:r>
            <a:endParaRPr lang="cs-CZ" sz="26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cs-CZ" sz="31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r-Cyrl-RS" sz="3100" b="1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Ко </a:t>
            </a:r>
            <a:r>
              <a:rPr lang="sr-Cyrl-RS" sz="26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учестувје – учесници, циљне групе</a:t>
            </a:r>
            <a:endParaRPr lang="en-US" sz="26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600" b="1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r-Cyrl-RS" sz="2700" b="1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Зашто </a:t>
            </a:r>
            <a:r>
              <a:rPr lang="sr-Cyrl-RS" sz="2600" b="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сарађивати </a:t>
            </a:r>
            <a:r>
              <a:rPr lang="cs-CZ" sz="2600" b="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– </a:t>
            </a:r>
            <a:r>
              <a:rPr lang="sr-Cyrl-RS" sz="2600" b="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корист</a:t>
            </a:r>
            <a:endParaRPr lang="cs-CZ" sz="2600" b="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cs-CZ" sz="31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sr-Cyrl-RS" sz="3100" b="1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Како </a:t>
            </a:r>
            <a:r>
              <a:rPr lang="sr-Cyrl-RS" sz="26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реализовати – алати и активности, </a:t>
            </a:r>
          </a:p>
          <a:p>
            <a:pPr marL="457200" indent="-457200" algn="l"/>
            <a:r>
              <a:rPr lang="sr-Cyrl-RS" sz="26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                                       – вештине и знање</a:t>
            </a:r>
            <a:endParaRPr lang="cs-CZ" sz="26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endParaRPr lang="en-US" sz="2600" b="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lvl="8" indent="-457200">
              <a:buFont typeface="Arial" panose="020B0604020202020204" pitchFamily="34" charset="0"/>
              <a:buChar char="•"/>
            </a:pPr>
            <a:r>
              <a:rPr lang="sr-Cyrl-RS" sz="300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ПРИМЕРИ ДОБРЕ ПРАКСЕ</a:t>
            </a:r>
            <a:endParaRPr lang="cs-CZ" sz="3000" dirty="0">
              <a:solidFill>
                <a:srgbClr val="00B0F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196944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5940152" y="227687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sr-Cyrl-RS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Модел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7344816" cy="4392487"/>
          </a:xfrm>
        </p:spPr>
        <p:txBody>
          <a:bodyPr>
            <a:normAutofit fontScale="775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dirty="0" smtClean="0">
              <a:latin typeface="Univers Com 55" panose="020B0603020202020204" pitchFamily="34" charset="-18"/>
            </a:endParaRPr>
          </a:p>
          <a:p>
            <a:pPr lvl="1"/>
            <a:r>
              <a:rPr lang="sr-Cyrl-RS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 </a:t>
            </a:r>
            <a:r>
              <a:rPr lang="cs-CZ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1 </a:t>
            </a:r>
            <a:r>
              <a:rPr lang="sr-Cyrl-RS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резлтати </a:t>
            </a:r>
            <a:r>
              <a:rPr lang="cs-CZ" sz="290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 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2 </a:t>
            </a:r>
            <a:r>
              <a:rPr lang="sr-Cyrl-RS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Учесници и циљне групе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3 </a:t>
            </a:r>
            <a:r>
              <a:rPr lang="sr-Cyrl-RS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Корист од сарадње, успостављање партнерства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4 </a:t>
            </a:r>
            <a:r>
              <a:rPr lang="sr-Cyrl-RS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Алати и активности</a:t>
            </a:r>
            <a:endParaRPr lang="cs-CZ" sz="2900" b="0" dirty="0" smtClean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5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sr-Cyrl-RS" sz="2900" b="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Знање, вештине и обука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Појмовник</a:t>
            </a:r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143636" y="257174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</a:t>
            </a:r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7500958" y="3000372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572396" y="3286124"/>
            <a:ext cx="8350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ЗАШТО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6012160" y="3789040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6300192" y="4232121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КАКО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4643438" y="1714488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4857752" y="200024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ШТА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515178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043608" y="533457"/>
            <a:ext cx="8229600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sr-Cyrl-RS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Модел одређује који резултати пројеката ће бити дисеминирани – Поглавље 1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857224" y="1928802"/>
            <a:ext cx="7858180" cy="720080"/>
          </a:xfrm>
        </p:spPr>
        <p:txBody>
          <a:bodyPr>
            <a:noAutofit/>
          </a:bodyPr>
          <a:lstStyle/>
          <a:p>
            <a:pPr marL="108000" lvl="1"/>
            <a:r>
              <a:rPr lang="sr-Cyrl-RS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У циљу сагледавања широког круга резултата пројеката целоживотног учења, корисни је сортирати их према циљевима, формату и публици</a:t>
            </a:r>
            <a:endParaRPr lang="cs-CZ" sz="1800" b="0" dirty="0" smtClean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07504" y="1145526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323528" y="142380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ШТА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5868144" y="5068341"/>
            <a:ext cx="23042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Example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: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National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Library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of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Latvia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uses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network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of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libraries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to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promote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and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disseminate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project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results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–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books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booklets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,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seminars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,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lectures</a:t>
            </a:r>
            <a:endParaRPr lang="cs-CZ" sz="1200" b="1" dirty="0" smtClean="0">
              <a:solidFill>
                <a:schemeClr val="bg1"/>
              </a:solidFill>
              <a:latin typeface="Univers Com 55" panose="020B0603020202020204" pitchFamily="34" charset="-18"/>
            </a:endParaRPr>
          </a:p>
          <a:p>
            <a:endParaRPr lang="en-US" sz="1200" b="1" dirty="0">
              <a:solidFill>
                <a:schemeClr val="bg1"/>
              </a:solidFill>
              <a:latin typeface="Univers Com 55" panose="020B0603020202020204" pitchFamily="34" charset="-18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22797320"/>
              </p:ext>
            </p:extLst>
          </p:nvPr>
        </p:nvGraphicFramePr>
        <p:xfrm>
          <a:off x="500034" y="2786058"/>
          <a:ext cx="79560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2000"/>
                <a:gridCol w="2652000"/>
                <a:gridCol w="2652000"/>
              </a:tblGrid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Резултати </a:t>
                      </a:r>
                      <a:r>
                        <a:rPr lang="cs-CZ" sz="14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LLP </a:t>
                      </a:r>
                      <a:r>
                        <a:rPr lang="sr-Cyrl-RS" sz="14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према циљевима</a:t>
                      </a:r>
                      <a:endParaRPr lang="cs-CZ" sz="1400" dirty="0" smtClean="0">
                        <a:solidFill>
                          <a:schemeClr val="bg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b="1" kern="12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Резултати </a:t>
                      </a:r>
                      <a:r>
                        <a:rPr lang="cs-CZ" sz="1400" b="1" kern="12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LLP </a:t>
                      </a:r>
                      <a:r>
                        <a:rPr lang="sr-Cyrl-RS" sz="1400" b="1" kern="12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према формату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400" b="1" kern="12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Резултати </a:t>
                      </a:r>
                      <a:r>
                        <a:rPr lang="cs-CZ" sz="1400" b="1" kern="12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LLP </a:t>
                      </a:r>
                      <a:r>
                        <a:rPr lang="sr-Cyrl-RS" sz="1400" b="1" kern="12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према публици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Информације о</a:t>
                      </a:r>
                      <a:r>
                        <a:rPr lang="sr-Cyrl-RS" sz="1200" b="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пројекту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lvl="0"/>
                      <a:r>
                        <a:rPr lang="cs-CZ" sz="9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 </a:t>
                      </a:r>
                      <a:r>
                        <a:rPr lang="sr-Cyrl-RS" sz="9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Постери, флајери,</a:t>
                      </a:r>
                      <a:r>
                        <a:rPr lang="sr-Cyrl-RS" sz="900" b="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леци, брошуре, лого, вебсајт, друштвене мреже, новости, штампа и медији</a:t>
                      </a:r>
                      <a:endParaRPr lang="cs-CZ" sz="900" b="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Лични</a:t>
                      </a: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 </a:t>
                      </a:r>
                      <a:r>
                        <a:rPr lang="sr-Cyrl-R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Консалтинг,</a:t>
                      </a:r>
                      <a:r>
                        <a:rPr lang="sr-Cyrl-RS" sz="9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презентација, семинари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r>
                        <a:rPr lang="sr-Cyrl-R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Партнери пројекта и полазници обуке</a:t>
                      </a:r>
                    </a:p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r>
                        <a:rPr lang="sr-Cyrl-R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Јасност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r>
                        <a:rPr lang="sr-Cyrl-R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Политичари и доносиоци одлука, јавне</a:t>
                      </a:r>
                      <a:r>
                        <a:rPr lang="sr-Cyrl-RS" sz="9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службе, администратори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r>
                        <a:rPr lang="sr-Cyrl-R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Финансијери пројекта и партнери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Кључне пројектне активности</a:t>
                      </a: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 </a:t>
                      </a:r>
                      <a:r>
                        <a:rPr lang="sr-Cyrl-R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Обуке, уджбеници,</a:t>
                      </a:r>
                      <a:r>
                        <a:rPr lang="sr-Cyrl-RS" sz="9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приручници, састанци и семинари, визуелне и едукативне платформе, базе података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Физички</a:t>
                      </a: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 </a:t>
                      </a:r>
                      <a:r>
                        <a:rPr lang="sr-Cyrl-R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Штампани материјал (нпр.</a:t>
                      </a:r>
                      <a:r>
                        <a:rPr lang="sr-Cyrl-RS" sz="9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брошуре)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Производи пројекта</a:t>
                      </a: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lvl="0"/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 </a:t>
                      </a:r>
                      <a:r>
                        <a:rPr lang="sr-Cyrl-R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Завршни</a:t>
                      </a:r>
                      <a:r>
                        <a:rPr lang="sr-Cyrl-RS" sz="9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извештаји, евалуације и препоруке, предлози нових пројеката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Виртуелни</a:t>
                      </a: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lvl="0" algn="l"/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 </a:t>
                      </a:r>
                      <a:r>
                        <a:rPr lang="sr-Cyrl-RS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Електронски билтени, банери, вебсајтови, блогови, друштвене мреже</a:t>
                      </a:r>
                      <a:endParaRPr lang="cs-CZ" b="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rdce 1"/>
          <p:cNvSpPr/>
          <p:nvPr/>
        </p:nvSpPr>
        <p:spPr>
          <a:xfrm>
            <a:off x="5715008" y="4553744"/>
            <a:ext cx="2808312" cy="2304256"/>
          </a:xfrm>
          <a:prstGeom prst="heart">
            <a:avLst/>
          </a:prstGeom>
          <a:solidFill>
            <a:srgbClr val="BC58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Univers Com 55" panose="020B0603020202020204" pitchFamily="34" charset="-18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5786446" y="5143512"/>
            <a:ext cx="28083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1100" b="1" dirty="0" smtClean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Пример</a:t>
            </a:r>
            <a:r>
              <a:rPr lang="cs-CZ" sz="1100" b="1" dirty="0" smtClean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: </a:t>
            </a:r>
            <a:r>
              <a:rPr lang="sr-Cyrl-RS" sz="1100" b="1" dirty="0" smtClean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Национална библиотека Летоније користи мрежу јавних библиотека за промоцију и дисеминацију резултата пројеката – књиге, брошуре, семинари и предавања</a:t>
            </a:r>
            <a:endParaRPr lang="en-US" dirty="0">
              <a:latin typeface="Univers Com 55" panose="020B0603020202020204" pitchFamily="34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24910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5940152" y="227687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sr-Cyrl-RS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Модел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7344816" cy="4392487"/>
          </a:xfrm>
        </p:spPr>
        <p:txBody>
          <a:bodyPr>
            <a:normAutofit fontScale="775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dirty="0" smtClean="0">
              <a:latin typeface="Univers Com 55" panose="020B0603020202020204" pitchFamily="34" charset="-18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1 </a:t>
            </a:r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резлтати </a:t>
            </a:r>
            <a:r>
              <a:rPr lang="cs-CZ" sz="290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 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 </a:t>
            </a:r>
            <a:r>
              <a:rPr lang="cs-CZ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2 </a:t>
            </a:r>
            <a:r>
              <a:rPr lang="sr-Cyrl-RS" sz="290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Учесници и циљне групе</a:t>
            </a:r>
            <a:endParaRPr lang="cs-CZ" sz="2900" dirty="0">
              <a:solidFill>
                <a:srgbClr val="00B0F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3 </a:t>
            </a:r>
            <a:r>
              <a:rPr lang="sr-Cyrl-RS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Корист од сарадње, успостављање партнерства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4 </a:t>
            </a:r>
            <a:r>
              <a:rPr lang="sr-Cyrl-RS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Алати и активности</a:t>
            </a:r>
            <a:endParaRPr lang="cs-CZ" sz="2900" b="0" dirty="0" smtClean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5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sr-Cyrl-RS" sz="2900" b="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Знање, вештине и обука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Појмовник</a:t>
            </a:r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215074" y="257174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</a:t>
            </a:r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7500958" y="3000372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572396" y="3286124"/>
            <a:ext cx="8350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ЗАШТО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6012160" y="3789040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6300192" y="4232121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КАКО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4643438" y="1714488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4857752" y="200024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ШТА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515178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000100" y="500042"/>
            <a:ext cx="7581528" cy="1224137"/>
          </a:xfrm>
        </p:spPr>
        <p:txBody>
          <a:bodyPr>
            <a:normAutofit fontScale="90000"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sr-Cyrl-RS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Модел одређује учеснике и циљне</a:t>
            </a:r>
            <a:br>
              <a:rPr lang="sr-Cyrl-RS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</a:br>
            <a:r>
              <a:rPr lang="sr-Cyrl-RS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групе за дисеминацију резултата пројеката целоживотног учења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11560" y="1628800"/>
            <a:ext cx="8208912" cy="4752528"/>
          </a:xfrm>
        </p:spPr>
        <p:txBody>
          <a:bodyPr>
            <a:normAutofit/>
          </a:bodyPr>
          <a:lstStyle/>
          <a:p>
            <a:pPr marL="0" lvl="1"/>
            <a:r>
              <a:rPr lang="sr-Cyrl-RS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Главни учесници су библиотеке и организације целоживотног учења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</a:t>
            </a:r>
            <a:endParaRPr lang="cs-CZ" sz="1900" dirty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08000" lvl="1"/>
            <a:endParaRPr lang="cs-CZ" sz="1900" dirty="0" smtClean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sr-Cyrl-RS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Циљне групе обухватају:</a:t>
            </a:r>
            <a:endParaRPr lang="cs-CZ" sz="1900" dirty="0" smtClean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sr-Cyrl-R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Кориснике библиотека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sr-Cyrl-R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Студенте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sr-Cyrl-R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Библиотекаре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sr-Cyrl-R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Учеснике посебних догађаја </a:t>
            </a:r>
            <a:r>
              <a:rPr lang="cs-CZ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sr-Cyrl-R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у организацији библиотеке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sr-Cyrl-R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Кориснике услуга програма целоживотног учења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sr-Cyrl-R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Раднике на тржишту рада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sr-Cyrl-R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Доносиоце одлука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sr-Cyrl-R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Државне службенике и званичнике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sr-Cyrl-R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НВО – Невладине организације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sr-Cyrl-R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Академску заједницу (професоре, наставнике, предаваче...)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sr-Cyrl-R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Јавност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sr-Cyrl-R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Медије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sr-Cyrl-R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Односе с јавношћу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sr-Cyrl-R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Субјекте који обезбеђују консултативне и информационе услуге из свих аспеката образовања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sr-Cyrl-R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Истраживачке центре и субјекте којих се тичу питања у вези с целоживотним учењем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42844" y="1071546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251520" y="142380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КО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405" y="2299731"/>
            <a:ext cx="3466595" cy="36004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927837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000100" y="500042"/>
            <a:ext cx="7581528" cy="1224137"/>
          </a:xfrm>
        </p:spPr>
        <p:txBody>
          <a:bodyPr>
            <a:normAutofit fontScale="90000"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sr-Cyrl-RS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Модел одређује учеснике и циљне</a:t>
            </a:r>
            <a:br>
              <a:rPr lang="sr-Cyrl-RS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</a:br>
            <a:r>
              <a:rPr lang="sr-Cyrl-RS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групе за дисеминацију резултата пројеката целоживотног учења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07504" y="1145526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251520" y="142380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КО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84" y="1571612"/>
            <a:ext cx="4896545" cy="508554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83680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5940152" y="227687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sr-Cyrl-RS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Модел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7344816" cy="4392487"/>
          </a:xfrm>
        </p:spPr>
        <p:txBody>
          <a:bodyPr>
            <a:normAutofit fontScale="775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dirty="0" smtClean="0">
              <a:latin typeface="Univers Com 55" panose="020B0603020202020204" pitchFamily="34" charset="-18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1 </a:t>
            </a:r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резлтати </a:t>
            </a:r>
            <a:r>
              <a:rPr lang="cs-CZ" sz="290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 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2 </a:t>
            </a:r>
            <a:r>
              <a:rPr lang="sr-Cyrl-RS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Учесници и циљне групе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 </a:t>
            </a:r>
            <a:r>
              <a:rPr lang="cs-CZ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3 </a:t>
            </a:r>
            <a:r>
              <a:rPr lang="sr-Cyrl-RS" sz="290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Корист од сарадње, успостављање партнерства</a:t>
            </a:r>
            <a:endParaRPr lang="cs-CZ" sz="2900" dirty="0">
              <a:solidFill>
                <a:srgbClr val="00B0F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4 </a:t>
            </a:r>
            <a:r>
              <a:rPr lang="sr-Cyrl-RS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Алати и активности</a:t>
            </a:r>
            <a:endParaRPr lang="cs-CZ" sz="2900" b="0" dirty="0" smtClean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5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sr-Cyrl-RS" sz="2900" b="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Знање, вештине и обука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Појмовник</a:t>
            </a:r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215074" y="257174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</a:t>
            </a:r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7500958" y="3000372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572396" y="3286124"/>
            <a:ext cx="8350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ЗАШТО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6012160" y="3789040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6300192" y="4232121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КАКО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4643438" y="1714488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4857752" y="200024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ШТА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515178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019158" y="945455"/>
            <a:ext cx="7653536" cy="1224137"/>
          </a:xfrm>
        </p:spPr>
        <p:txBody>
          <a:bodyPr>
            <a:normAutofit fontScale="90000"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sr-Cyrl-RS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Модел указује на добробити за библиотеке и организације целоживотног учења као и на оквир за успостављање партнерства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42910" y="5500702"/>
            <a:ext cx="8208912" cy="1080120"/>
          </a:xfrm>
        </p:spPr>
        <p:txBody>
          <a:bodyPr>
            <a:normAutofit fontScale="92500"/>
          </a:bodyPr>
          <a:lstStyle/>
          <a:p>
            <a:pPr marL="171450" indent="-171450" algn="l">
              <a:buFont typeface="Arial" pitchFamily="34" charset="0"/>
              <a:buChar char="•"/>
            </a:pPr>
            <a:r>
              <a:rPr lang="sr-Cyrl-RS" sz="1900" b="1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Успостављање партнерстава и споразума за заједничко деловање</a:t>
            </a:r>
            <a:endParaRPr lang="cs-CZ" sz="1900" b="1" dirty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cs-CZ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- </a:t>
            </a:r>
            <a:r>
              <a:rPr lang="sr-Cyrl-RS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Дефинише улоге учесника, формално/неформално партнерство, прецизно одређује: језик, време, ресурсе, алате...</a:t>
            </a:r>
            <a:endParaRPr lang="cs-CZ" sz="12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71450" indent="-171450" algn="l">
              <a:buFont typeface="Arial" pitchFamily="34" charset="0"/>
              <a:buChar char="•"/>
            </a:pPr>
            <a:r>
              <a:rPr lang="sr-Cyrl-RS" sz="1900" b="1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Конкретни кораци за иницирање партнерства</a:t>
            </a:r>
            <a:endParaRPr lang="cs-CZ" sz="1900" b="1" dirty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35496" y="1340768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mtClean="0">
                <a:solidFill>
                  <a:schemeClr val="tx1"/>
                </a:solidFill>
                <a:latin typeface="Univers Com 55" panose="020B0603020202020204" pitchFamily="34" charset="-18"/>
              </a:rPr>
              <a:t> </a:t>
            </a:r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0" y="1628800"/>
            <a:ext cx="899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ЗАШТО</a:t>
            </a:r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   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9972164"/>
              </p:ext>
            </p:extLst>
          </p:nvPr>
        </p:nvGraphicFramePr>
        <p:xfrm>
          <a:off x="0" y="2285991"/>
          <a:ext cx="9144000" cy="3281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8478"/>
                <a:gridCol w="4365522"/>
              </a:tblGrid>
              <a:tr h="42965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sr-Cyrl-RS" sz="1200" b="1" kern="120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ДОБРОБИТИ</a:t>
                      </a:r>
                      <a:r>
                        <a:rPr lang="sr-Cyrl-RS" sz="1200" b="1" kern="1200" baseline="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ЗА БИБЛИОТЕКЕ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4000" marR="54000" marT="46800" marB="46800"/>
                </a:tc>
                <a:tc>
                  <a:txBody>
                    <a:bodyPr/>
                    <a:lstStyle/>
                    <a:p>
                      <a:r>
                        <a:rPr lang="sr-Cyrl-RS" sz="12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ДОБРОБИТИ ЗА ОРГАНИЗАЦИЈЕ ЦЕЛОЖИВОТНОГ УЧЕЊА</a:t>
                      </a:r>
                      <a:endParaRPr lang="en-US" sz="12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497076">
                <a:tc>
                  <a:txBody>
                    <a:bodyPr/>
                    <a:lstStyle/>
                    <a:p>
                      <a:r>
                        <a:rPr lang="sr-Cyrl-R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Учвршћивање позиције библиотеке као центра за развој и размену знања, односноучесника у процесу образовања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Користи</a:t>
                      </a:r>
                      <a:r>
                        <a:rPr lang="sr-Cyrl-RS" sz="1200" kern="1200" baseline="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контакте и ресурсе библиотечке заједнице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355053">
                <a:tc>
                  <a:txBody>
                    <a:bodyPr/>
                    <a:lstStyle/>
                    <a:p>
                      <a:r>
                        <a:rPr lang="sr-Cyrl-R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Нове</a:t>
                      </a:r>
                      <a:r>
                        <a:rPr lang="sr-Cyrl-RS" sz="1200" kern="1200" baseline="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услугу корисницима библотеке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Већи утицај на циљне групе и кориснике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429654">
                <a:tc>
                  <a:txBody>
                    <a:bodyPr/>
                    <a:lstStyle/>
                    <a:p>
                      <a:r>
                        <a:rPr lang="sr-Cyrl-R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Активна подршка</a:t>
                      </a:r>
                      <a:r>
                        <a:rPr lang="sr-Cyrl-RS" sz="1200" kern="1200" baseline="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локалној заједници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Подизање свести о другим активностима на пољу целоживотног образовања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4296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Прилика да библиотекари овладају новим вештинама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Ефективнија</a:t>
                      </a:r>
                      <a:r>
                        <a:rPr lang="sr-Cyrl-RS" sz="1200" kern="1200" baseline="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и боља одрживост имплементираних пројеката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4296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Нове могућности прикупљања средстава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Представљање организација целожитовног учења новим циљним групама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4296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Нова партнерства за библиотеке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Проширивање</a:t>
                      </a:r>
                      <a:r>
                        <a:rPr lang="sr-Cyrl-RS" sz="1200" kern="1200" baseline="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sr-Cyrl-RS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мреже, нова партнерства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kern="1200" dirty="0" smtClean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7363199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5940152" y="227687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sr-Cyrl-RS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Модел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7344816" cy="4392487"/>
          </a:xfrm>
        </p:spPr>
        <p:txBody>
          <a:bodyPr>
            <a:normAutofit fontScale="775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dirty="0" smtClean="0">
              <a:latin typeface="Univers Com 55" panose="020B0603020202020204" pitchFamily="34" charset="-18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1 </a:t>
            </a:r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резлтати </a:t>
            </a:r>
            <a:r>
              <a:rPr lang="cs-CZ" sz="290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 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2 </a:t>
            </a:r>
            <a:r>
              <a:rPr lang="sr-Cyrl-RS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Учесници и циљне групе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3 </a:t>
            </a:r>
            <a:r>
              <a:rPr lang="sr-Cyrl-RS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Корист од сарадње, успостављање партнерства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</a:t>
            </a:r>
            <a:r>
              <a:rPr lang="cs-CZ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4 </a:t>
            </a:r>
            <a:r>
              <a:rPr lang="sr-Cyrl-RS" sz="290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Алати и активности</a:t>
            </a:r>
            <a:endParaRPr lang="cs-CZ" sz="2900" dirty="0" smtClean="0">
              <a:solidFill>
                <a:srgbClr val="00B0F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5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sr-Cyrl-RS" sz="2900" b="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Знање, вештине и обука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Појмовник</a:t>
            </a:r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215074" y="257174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</a:t>
            </a:r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7500958" y="3000372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572396" y="3286124"/>
            <a:ext cx="8350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ЗАШТО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6012160" y="3789040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6300192" y="4232121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КАКО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4643438" y="1714488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4857752" y="200024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ШТА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515178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115616" y="476672"/>
            <a:ext cx="7581528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sr-Cyrl-RS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Модел предлаже алате и активности за дисеминацију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42910" y="2214554"/>
            <a:ext cx="8208912" cy="3312368"/>
          </a:xfrm>
        </p:spPr>
        <p:txBody>
          <a:bodyPr>
            <a:normAutofit/>
          </a:bodyPr>
          <a:lstStyle/>
          <a:p>
            <a:pPr marL="0" lvl="1"/>
            <a:r>
              <a:rPr lang="sr-Cyrl-RS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Различити алати се повезују са различитим </a:t>
            </a:r>
            <a:r>
              <a:rPr lang="sr-Cyrl-RS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облицима резултата пројеката целоживотног учења; </a:t>
            </a:r>
            <a:r>
              <a:rPr lang="sr-Cyrl-RS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могу захтевати различите </a:t>
            </a:r>
            <a:r>
              <a:rPr lang="sr-Cyrl-RS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процедуре за учеснике </a:t>
            </a:r>
            <a:r>
              <a:rPr lang="sr-Cyrl-RS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и имати различите </a:t>
            </a:r>
            <a:r>
              <a:rPr lang="sr-Cyrl-RS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циљне групе</a:t>
            </a:r>
            <a:r>
              <a:rPr lang="sr-Cyrl-RS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 </a:t>
            </a:r>
            <a:endParaRPr lang="cs-CZ" sz="1900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sr-Cyrl-RS" sz="1900" b="0" dirty="0" smtClean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sr-Cyrl-RS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Предложени алати и активности могу се користити према </a:t>
            </a:r>
            <a:r>
              <a:rPr lang="sr-Cyrl-RS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посебним условима </a:t>
            </a:r>
            <a:r>
              <a:rPr lang="sr-Cyrl-RS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учесника. </a:t>
            </a:r>
            <a:endParaRPr lang="cs-CZ" sz="1900" b="0" dirty="0" smtClean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 dirty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sr-Cyrl-RS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Примери</a:t>
            </a:r>
            <a:endParaRPr lang="cs-CZ" sz="1900" dirty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en-US" sz="15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916410" y="1562308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1024422" y="1874966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HOW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782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06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14" name="Srdce 13"/>
          <p:cNvSpPr/>
          <p:nvPr/>
        </p:nvSpPr>
        <p:spPr>
          <a:xfrm>
            <a:off x="2627784" y="4077072"/>
            <a:ext cx="2808312" cy="2304256"/>
          </a:xfrm>
          <a:prstGeom prst="heart">
            <a:avLst/>
          </a:prstGeom>
          <a:solidFill>
            <a:srgbClr val="BC58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Univers Com 55" panose="020B0603020202020204" pitchFamily="34" charset="-18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2786050" y="4572008"/>
            <a:ext cx="25003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SIF, </a:t>
            </a:r>
            <a:r>
              <a:rPr lang="sr-Cyrl-RS" sz="11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Литванија </a:t>
            </a:r>
            <a:r>
              <a:rPr lang="cs-CZ" sz="11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-  </a:t>
            </a:r>
            <a:r>
              <a:rPr lang="sr-Cyrl-RS" sz="11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промовише веб  сајтове са резултатима пројеката целоживотног учења путем банера  на веб сајтовима библиотека (нпр. Пројекат родне равноправности )</a:t>
            </a:r>
            <a:endParaRPr lang="en-US" sz="1100" b="1" dirty="0">
              <a:solidFill>
                <a:schemeClr val="bg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5" name="Srdce 14"/>
          <p:cNvSpPr/>
          <p:nvPr/>
        </p:nvSpPr>
        <p:spPr>
          <a:xfrm>
            <a:off x="5429256" y="4071942"/>
            <a:ext cx="2808312" cy="2304256"/>
          </a:xfrm>
          <a:prstGeom prst="heart">
            <a:avLst/>
          </a:prstGeom>
          <a:solidFill>
            <a:srgbClr val="BC58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Univers Com 55" panose="020B0603020202020204" pitchFamily="34" charset="-18"/>
            </a:endParaRPr>
          </a:p>
        </p:txBody>
      </p:sp>
      <p:sp>
        <p:nvSpPr>
          <p:cNvPr id="16" name="TextovéPole 15"/>
          <p:cNvSpPr txBox="1"/>
          <p:nvPr/>
        </p:nvSpPr>
        <p:spPr>
          <a:xfrm>
            <a:off x="5929322" y="4572008"/>
            <a:ext cx="239051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Sedukon, </a:t>
            </a:r>
            <a:r>
              <a:rPr lang="sr-Cyrl-RS" sz="11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Чешка предлаже дисемниацију резултата пројекта “Безбедност и здравље за нове запослене” путем штампаног материјала, онлајн пријаве</a:t>
            </a:r>
            <a:r>
              <a:rPr lang="cs-CZ" sz="11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,</a:t>
            </a:r>
            <a:r>
              <a:rPr lang="sr-Cyrl-RS" sz="11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</a:p>
          <a:p>
            <a:r>
              <a:rPr lang="sr-Cyrl-RS" sz="11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догађаја</a:t>
            </a:r>
            <a:endParaRPr lang="en-US" sz="1100" b="1" dirty="0">
              <a:solidFill>
                <a:schemeClr val="bg1"/>
              </a:solidFill>
              <a:latin typeface="Univers Com 55" panose="020B0603020202020204" pitchFamily="34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44641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000100" y="357166"/>
            <a:ext cx="7653536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sr-Cyrl-RS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Модел утврђује алате и активности за дисеминацију - Поглавље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4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11560" y="1619470"/>
            <a:ext cx="8208912" cy="4752528"/>
          </a:xfrm>
        </p:spPr>
        <p:txBody>
          <a:bodyPr>
            <a:normAutofit/>
          </a:bodyPr>
          <a:lstStyle/>
          <a:p>
            <a:pPr marL="0" lvl="1"/>
            <a:endParaRPr lang="cs-CZ" sz="190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/>
            <a:endParaRPr lang="en-US" sz="150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07504" y="83671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251520" y="1135777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HOW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78225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0625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89652820"/>
              </p:ext>
            </p:extLst>
          </p:nvPr>
        </p:nvGraphicFramePr>
        <p:xfrm>
          <a:off x="71025" y="1600200"/>
          <a:ext cx="9073007" cy="51372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6047"/>
                <a:gridCol w="1624243"/>
                <a:gridCol w="2355288"/>
                <a:gridCol w="1705562"/>
                <a:gridCol w="2101867"/>
              </a:tblGrid>
              <a:tr h="2379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lv-LV" sz="7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Облик</a:t>
                      </a:r>
                      <a:endParaRPr lang="en-US" sz="7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7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Алати</a:t>
                      </a:r>
                      <a:endParaRPr lang="en-US" sz="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7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Процедуре за библиотечко особље, одговорности</a:t>
                      </a:r>
                      <a:endParaRPr lang="en-US" sz="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7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Процедуре за LLP организације, одговорности</a:t>
                      </a:r>
                      <a:endParaRPr lang="en-US" sz="7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Cyrl-RS" sz="7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Циљне</a:t>
                      </a:r>
                      <a:r>
                        <a:rPr lang="sr-Cyrl-RS" sz="700" baseline="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групе</a:t>
                      </a:r>
                      <a:endParaRPr lang="en-US" sz="7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9517" marR="29517" marT="0" marB="0"/>
                </a:tc>
              </a:tr>
              <a:tr h="1154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lv-LV" sz="6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Лично</a:t>
                      </a:r>
                      <a:endParaRPr lang="en-US" sz="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9517" marR="29517" marT="0" marB="0"/>
                </a:tc>
              </a:tr>
              <a:tr h="36039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Интервјуи 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лично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скајпом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телефоном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…)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Информише кориснике библиотеке о LLP уз помоћ штампаних и електронских информација које има на располагању, саветује и препоручује LLP.</a:t>
                      </a:r>
                      <a:endParaRPr lang="en-US" sz="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Обучавају библиотекаре, информишу их о LLP, редовно комуницирају. </a:t>
                      </a: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Cyrl-RS" sz="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Корисници библиотеке =</a:t>
                      </a:r>
                      <a:r>
                        <a:rPr lang="sr-Cyrl-RS" sz="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потенцијални полазници курсева целоживотног образовања</a:t>
                      </a:r>
                      <a:endParaRPr lang="en-US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9517" marR="29517" marT="0" marB="0"/>
                </a:tc>
              </a:tr>
              <a:tr h="36039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Састанци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радионице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семинари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конференције</a:t>
                      </a: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Позивају публику, организују догађаје, обезбеђују простор, користе сваки библиотечки догађај да информишу кориснике о LLP.</a:t>
                      </a:r>
                      <a:endParaRPr lang="en-US" sz="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Припремају материјале о LLP који ће бити представљени на предаваљима или дискусијама. </a:t>
                      </a:r>
                      <a:endParaRPr lang="en-US" sz="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Cyrl-RS" sz="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Библиотекари, НВО, локални и државни чиновници </a:t>
                      </a:r>
                      <a:r>
                        <a:rPr lang="en-US" sz="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=</a:t>
                      </a:r>
                      <a:r>
                        <a:rPr lang="sr-Cyrl-RS" sz="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партнери, тренери, доносиоци</a:t>
                      </a:r>
                      <a:r>
                        <a:rPr lang="sr-Cyrl-RS" sz="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одлука</a:t>
                      </a:r>
                      <a:endParaRPr lang="en-US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9517" marR="29517" marT="0" marB="0"/>
                </a:tc>
              </a:tr>
              <a:tr h="1154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lv-LV" sz="6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Физички</a:t>
                      </a: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9517" marR="29517" marT="0" marB="0"/>
                </a:tc>
              </a:tr>
              <a:tr h="8502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Презенатција штампаних материјала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лого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флајери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леци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брошуре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постери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књиге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lv-LV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материјали за обуку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регистрациони облици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+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други промотивни материјал 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разгледнице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фото монографије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стрипови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оловке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блокови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мајице са логоом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…)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6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Приказ</a:t>
                      </a: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ује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и </a:t>
                      </a:r>
                      <a:r>
                        <a:rPr lang="en-US" sz="6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представ</a:t>
                      </a: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ља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6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докумената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и </a:t>
                      </a:r>
                      <a:r>
                        <a:rPr lang="en-US" sz="6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материјал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у </a:t>
                      </a:r>
                      <a:r>
                        <a:rPr lang="en-US" sz="6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библиоте</a:t>
                      </a: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ци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, </a:t>
                      </a: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дистрибуира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6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материјале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6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другим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6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релевантним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6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библиотекама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и </a:t>
                      </a:r>
                      <a:r>
                        <a:rPr lang="en-US" sz="6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институцијама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са којима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6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сарађуј</a:t>
                      </a: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е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en-US" sz="6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дистрибуира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ове материјале током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6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друштвени</a:t>
                      </a: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х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6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догађај</a:t>
                      </a: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 у </a:t>
                      </a:r>
                      <a:r>
                        <a:rPr lang="en-US" sz="6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библиоте</a:t>
                      </a: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ци. </a:t>
                      </a:r>
                      <a:endParaRPr lang="en-US" sz="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Обезбеђује готове материјале и документа за библиотеку</a:t>
                      </a:r>
                      <a:endParaRPr lang="en-US" sz="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Cyrl-RS" sz="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Корисници библиотека, јавност, учесници на догађајима = </a:t>
                      </a:r>
                      <a:r>
                        <a:rPr lang="sr-Cyrl-RS" sz="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потенцијални полазници курсева целоживотног образовања</a:t>
                      </a:r>
                      <a:endParaRPr lang="en-US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9517" marR="29517" marT="0" marB="0"/>
                </a:tc>
              </a:tr>
              <a:tr h="1154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lv-LV" sz="6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Виртуелно</a:t>
                      </a: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9517" marR="29517" marT="0" marB="0"/>
                </a:tc>
              </a:tr>
              <a:tr h="54338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Обезбеђивање електронски садржаја LLP станица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/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LLP мреже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/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LLP интернет форум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дискусионе групе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веб страница</a:t>
                      </a: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Постављање рекламе и линка на LLP садржаје 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текст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банери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видео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 различитим библиотечким вируелним алатима: библиотечке веб стране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библиотечке мреже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напр. 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YouTube, Foursquare, Twitter, Second Life, LinkedIn,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итд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Изградња електронских алата, обезбедити библиотеке актуелним линковима</a:t>
                      </a:r>
                      <a:endParaRPr lang="en-US" sz="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Cyrl-RS" sz="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Корисници библиотеке, друге</a:t>
                      </a:r>
                      <a:r>
                        <a:rPr lang="sr-Cyrl-RS" sz="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библиотеке, јавност </a:t>
                      </a:r>
                      <a:r>
                        <a:rPr lang="sr-Cyrl-RS" sz="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= </a:t>
                      </a:r>
                      <a:r>
                        <a:rPr lang="sr-Cyrl-RS" sz="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потенцијални полазници курсева целоживотног образовања</a:t>
                      </a:r>
                      <a:endParaRPr lang="en-US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9517" marR="29517" marT="0" marB="0"/>
                </a:tc>
              </a:tr>
              <a:tr h="5192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Дистрибуција билтена електронском поштом и 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listserv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Шаље билтене о LLP релевантним и библиотекама са којима сарађује друштвеним мрежама (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email, listserv or RSS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Обезбеђује библиотеци готове билтене</a:t>
                      </a: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Библиотекари, просветни</a:t>
                      </a:r>
                      <a:r>
                        <a:rPr lang="sr-Cyrl-RS" sz="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радници, НВО, државни службеници и званичници, итд </a:t>
                      </a:r>
                      <a:r>
                        <a:rPr lang="sr-Cyrl-RS" sz="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= </a:t>
                      </a:r>
                      <a:r>
                        <a:rPr lang="sr-Cyrl-RS" sz="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партнери, тренери, доносиоци одлука, академска заједница</a:t>
                      </a:r>
                      <a:endParaRPr lang="en-US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9517" marR="29517" marT="0" marB="0"/>
                </a:tc>
              </a:tr>
              <a:tr h="36039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Новости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(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 Facebookу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Ажурирање и објављивање новости о LLP на библиотечкум друштвеним мрежама 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</a:t>
                      </a:r>
                      <a:r>
                        <a:rPr lang="lv-LV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 пр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Обезбеђује библиотеке са ажурираним информацијалама о LLP-у, обезбеђује </a:t>
                      </a:r>
                      <a:r>
                        <a:rPr lang="lv-LV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линк ка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LLP </a:t>
                      </a:r>
                      <a:r>
                        <a:rPr lang="lv-LV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страни </a:t>
                      </a:r>
                      <a:endParaRPr lang="en-US" sz="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Корисници библиотека, друге</a:t>
                      </a:r>
                      <a:r>
                        <a:rPr lang="sr-Cyrl-RS" sz="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библиотеке, јаваност </a:t>
                      </a:r>
                      <a:r>
                        <a:rPr lang="sr-Cyrl-RS" sz="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= </a:t>
                      </a:r>
                      <a:r>
                        <a:rPr lang="sr-Cyrl-RS" sz="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потенцијални полазници курсева целоживотног образовања</a:t>
                      </a:r>
                      <a:endParaRPr lang="en-US" sz="60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9517" marR="29517" marT="0" marB="0"/>
                </a:tc>
              </a:tr>
              <a:tr h="23791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Чланци</a:t>
                      </a: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Перидично Постављање чланака о LLP у електронским публикацијама </a:t>
                      </a: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Обезбеђивање информација за чланке које библиотека објављује</a:t>
                      </a: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Cyrl-RS" sz="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Библиотекари </a:t>
                      </a:r>
                      <a:r>
                        <a:rPr lang="en-US" sz="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=</a:t>
                      </a:r>
                      <a:r>
                        <a:rPr lang="sr-Cyrl-RS" sz="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псртнери, тренери</a:t>
                      </a:r>
                      <a:endParaRPr lang="en-US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9517" marR="29517" marT="0" marB="0"/>
                </a:tc>
              </a:tr>
              <a:tr h="36039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6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Учење на даљину</a:t>
                      </a: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Обезбедити библиотеци платформу за електронско учење 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(Moodle),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администрација и одржавање материјала за обуку</a:t>
                      </a: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Обезбеђивање електронских материјала за обуку, сарадња са библиотеком током програмирања</a:t>
                      </a:r>
                      <a:endParaRPr lang="en-US" sz="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Cyrl-RS" sz="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Полазници курсева целоживотног образовања</a:t>
                      </a:r>
                      <a:endParaRPr lang="en-US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9517" marR="29517" marT="0" marB="0"/>
                </a:tc>
              </a:tr>
              <a:tr h="1154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Други</a:t>
                      </a:r>
                      <a:r>
                        <a:rPr lang="en-US" sz="6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PR </a:t>
                      </a:r>
                      <a:r>
                        <a:rPr lang="sr-Cyrl-CS" sz="6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алати</a:t>
                      </a: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n-US" sz="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9517" marR="29517" marT="0" marB="0"/>
                </a:tc>
              </a:tr>
              <a:tr h="36039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Организовање прес конференција, саопштења за јавност</a:t>
                      </a: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Позвати традиционалне медије са којима сарађује – новине, радио, ТВ</a:t>
                      </a:r>
                      <a:r>
                        <a:rPr lang="en-U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; </a:t>
                      </a: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објавити саопштење за јавност на  профилу Библиотеке</a:t>
                      </a: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Обезбедити библиотеци материјал за прес конференцију</a:t>
                      </a:r>
                      <a:endParaRPr lang="en-US" sz="6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Јавност  = </a:t>
                      </a:r>
                      <a:r>
                        <a:rPr lang="sr-Cyrl-RS" sz="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потенцијални полазници курсева целоживотног образовања, партнери, тренери, академска заједница, доносиоци одлука</a:t>
                      </a:r>
                      <a:endParaRPr lang="en-US" sz="60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9517" marR="29517" marT="0" marB="0"/>
                </a:tc>
              </a:tr>
              <a:tr h="43344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Други креативни ПР алати напр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. </a:t>
                      </a: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такмичења, игре</a:t>
                      </a:r>
                      <a:r>
                        <a:rPr lang="en-U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изложбе, концерти, релеванти догађаји</a:t>
                      </a:r>
                      <a:endParaRPr lang="en-US" sz="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Организовати ПР догађај са фокусом на LLP презентацију,</a:t>
                      </a:r>
                      <a:endParaRPr lang="en-US" sz="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Обезбедити простор и ресурсе</a:t>
                      </a:r>
                      <a:endParaRPr lang="en-US" sz="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6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 сарадњи са библиотеком креирати ПР догађај за промоцију LLP</a:t>
                      </a:r>
                      <a:endParaRPr lang="en-US" sz="6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Јасност  = </a:t>
                      </a:r>
                      <a:r>
                        <a:rPr lang="sr-Cyrl-RS" sz="6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потенцијални полазници курсева целоживотног образовања, партнери, тренери, академска заједница, доносиоци одлука</a:t>
                      </a:r>
                      <a:endParaRPr lang="en-US" sz="600" dirty="0" smtClean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29517" marR="29517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460625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10209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115616" y="476672"/>
            <a:ext cx="7581528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sr-Cyrl-RS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Модел утврђује алате и активности за дисеминацију - Поглавље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4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11560" y="1619470"/>
            <a:ext cx="8208912" cy="4752528"/>
          </a:xfrm>
        </p:spPr>
        <p:txBody>
          <a:bodyPr>
            <a:normAutofit/>
          </a:bodyPr>
          <a:lstStyle/>
          <a:p>
            <a:pPr marL="0" lvl="1"/>
            <a:endParaRPr lang="cs-CZ" sz="190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en-US" sz="150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07504" y="83671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251520" y="1135777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HOW</a:t>
            </a:r>
            <a:endParaRPr lang="en-US" sz="1200" b="1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782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06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4606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74439636"/>
              </p:ext>
            </p:extLst>
          </p:nvPr>
        </p:nvGraphicFramePr>
        <p:xfrm>
          <a:off x="467544" y="1772816"/>
          <a:ext cx="7884000" cy="4859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200"/>
                <a:gridCol w="4676941"/>
                <a:gridCol w="1406859"/>
              </a:tblGrid>
              <a:tr h="2921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Датум</a:t>
                      </a:r>
                      <a:endParaRPr lang="en-US" sz="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Материјал</a:t>
                      </a:r>
                      <a:r>
                        <a:rPr lang="en-US" sz="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/</a:t>
                      </a:r>
                      <a:r>
                        <a:rPr lang="sr-Cyrl-CS" sz="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алат</a:t>
                      </a:r>
                      <a:endParaRPr lang="en-US" sz="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Публика</a:t>
                      </a:r>
                      <a:endParaRPr lang="en-US" sz="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5843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00.00.0000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Конференција за штампу и саопштење о пројекту </a:t>
                      </a: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– 1) </a:t>
                      </a:r>
                      <a:r>
                        <a:rPr lang="sr-Cyrl-C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медији</a:t>
                      </a: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: </a:t>
                      </a:r>
                      <a:r>
                        <a:rPr lang="sr-Cyrl-C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штампа, радио, ТВ </a:t>
                      </a: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2) </a:t>
                      </a:r>
                      <a:r>
                        <a:rPr lang="sr-Cyrl-C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сајт библиотеке </a:t>
                      </a: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 web/Facebook/email/listserv/YouTube/foursquare…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200-2 000 000</a:t>
                      </a:r>
                    </a:p>
                  </a:txBody>
                  <a:tcPr marL="68580" marR="68580" marT="0" marB="0"/>
                </a:tc>
              </a:tr>
              <a:tr h="4382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00.00.0000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Линкови и огласи на библиотечком сајту</a:t>
                      </a:r>
                      <a:r>
                        <a:rPr lang="en-US" sz="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-web/</a:t>
                      </a:r>
                      <a:r>
                        <a:rPr lang="en-US" sz="8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Facebook</a:t>
                      </a:r>
                      <a:r>
                        <a:rPr lang="en-US" sz="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/YouTube /</a:t>
                      </a:r>
                      <a:r>
                        <a:rPr lang="en-US" sz="8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Facebook</a:t>
                      </a:r>
                      <a:r>
                        <a:rPr lang="en-US" sz="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/forum/blog…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100-1 000</a:t>
                      </a:r>
                    </a:p>
                  </a:txBody>
                  <a:tcPr marL="68580" marR="68580" marT="0" marB="0"/>
                </a:tc>
              </a:tr>
              <a:tr h="298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RS" sz="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Од </a:t>
                      </a:r>
                      <a:r>
                        <a:rPr lang="en-US" sz="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00.00.0000 </a:t>
                      </a:r>
                      <a:r>
                        <a:rPr lang="sr-Cyrl-RS" sz="8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до краја пројекта</a:t>
                      </a:r>
                      <a:endParaRPr lang="en-US" sz="8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Приказ логоа пројекта и </a:t>
                      </a:r>
                      <a:r>
                        <a:rPr lang="sr-Cyrl-C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иницијалних штампаних материјала о пројекту у библиотеци</a:t>
                      </a:r>
                      <a:endParaRPr lang="en-US" sz="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500-1 000</a:t>
                      </a:r>
                    </a:p>
                  </a:txBody>
                  <a:tcPr marL="68580" marR="68580" marT="0" marB="0"/>
                </a:tc>
              </a:tr>
              <a:tr h="298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RS" sz="8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Од </a:t>
                      </a:r>
                      <a:r>
                        <a:rPr lang="en-US" sz="8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00.00.0000 </a:t>
                      </a:r>
                      <a:r>
                        <a:rPr lang="sr-Cyrl-RS" sz="8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до краја пројекта</a:t>
                      </a:r>
                      <a:endParaRPr lang="en-US" sz="800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Обезбеђивање интервјуа од стране библиотечког особља</a:t>
                      </a: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информисање и препоручивање пројекта</a:t>
                      </a:r>
                      <a:endParaRPr lang="en-US" sz="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500-1 000</a:t>
                      </a:r>
                    </a:p>
                  </a:txBody>
                  <a:tcPr marL="68580" marR="68580" marT="0" marB="0"/>
                </a:tc>
              </a:tr>
              <a:tr h="4382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00.00.0000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Циркулација / информисање путем штампаних материјала о пројекту </a:t>
                      </a:r>
                      <a:r>
                        <a:rPr lang="sr-Cyrl-C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других библиотека, институција или органа</a:t>
                      </a:r>
                      <a:endParaRPr lang="en-US" sz="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endParaRPr lang="en-US" sz="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98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00.00.0000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lv-LV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Објављивања вести у вези са пројектом на библиотечком</a:t>
                      </a:r>
                      <a:r>
                        <a:rPr lang="en-US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Facebook</a:t>
                      </a:r>
                      <a:r>
                        <a:rPr lang="lv-LV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налогу</a:t>
                      </a: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 </a:t>
                      </a:r>
                      <a:r>
                        <a:rPr lang="lv-LV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додавање „пријатеља“ пројекта</a:t>
                      </a:r>
                      <a:endParaRPr lang="en-US" sz="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200-20 000</a:t>
                      </a:r>
                    </a:p>
                  </a:txBody>
                  <a:tcPr marL="68580" marR="68580" marT="0" marB="0"/>
                </a:tc>
              </a:tr>
              <a:tr h="4382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00.00.0000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Приказ нових и ажурирање штампаних материјала о пројекту</a:t>
                      </a: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напр. брошуре</a:t>
                      </a: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публикације</a:t>
                      </a: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материјали за обуку</a:t>
                      </a: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 др. у библиотеци</a:t>
                      </a:r>
                      <a:endParaRPr lang="en-US" sz="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500-1 000</a:t>
                      </a:r>
                    </a:p>
                  </a:txBody>
                  <a:tcPr marL="68580" marR="68580" marT="0" marB="0"/>
                </a:tc>
              </a:tr>
              <a:tr h="4382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00.00.0000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Радионице/ Семинари</a:t>
                      </a:r>
                      <a:r>
                        <a:rPr lang="sr-Cyrl-C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са партнерима пројекта</a:t>
                      </a: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потенцијалним библиотекама или институцијама за сарадњу</a:t>
                      </a: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lv-LV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актерима</a:t>
                      </a:r>
                      <a:endParaRPr lang="en-US" sz="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30-60</a:t>
                      </a:r>
                    </a:p>
                  </a:txBody>
                  <a:tcPr marL="68580" marR="68580" marT="0" marB="0"/>
                </a:tc>
              </a:tr>
              <a:tr h="298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RS" sz="8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Од </a:t>
                      </a:r>
                      <a:r>
                        <a:rPr lang="en-US" sz="8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00.00.0000 </a:t>
                      </a:r>
                      <a:r>
                        <a:rPr lang="sr-Cyrl-RS" sz="800" b="1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до краја пројекта</a:t>
                      </a:r>
                      <a:endParaRPr lang="en-US" sz="800" b="1" kern="1200" dirty="0">
                        <a:solidFill>
                          <a:schemeClr val="lt1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Ажурирање новости о пројекту </a:t>
                      </a:r>
                      <a:r>
                        <a:rPr lang="sr-Cyrl-C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на сајту библиотеке </a:t>
                      </a: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– web/Facebook/email/listserv…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200 – 500</a:t>
                      </a:r>
                    </a:p>
                  </a:txBody>
                  <a:tcPr marL="68580" marR="68580" marT="0" marB="0"/>
                </a:tc>
              </a:tr>
              <a:tr h="4382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00.00.0000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Завршна конференција</a:t>
                      </a: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евалуација за партнере пројекта</a:t>
                      </a: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библиотеке и институције са којима се сарађује</a:t>
                      </a: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lv-LV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актери</a:t>
                      </a:r>
                      <a:endParaRPr lang="en-US" sz="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30-60</a:t>
                      </a:r>
                    </a:p>
                  </a:txBody>
                  <a:tcPr marL="68580" marR="68580" marT="0" marB="0"/>
                </a:tc>
              </a:tr>
              <a:tr h="298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00.00.0000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lv-LV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„</a:t>
                      </a:r>
                      <a:r>
                        <a:rPr lang="sr-Cyrl-CS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Успех пројекта</a:t>
                      </a:r>
                      <a:r>
                        <a:rPr lang="en-US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” </a:t>
                      </a:r>
                      <a:r>
                        <a:rPr lang="sr-Cyrl-CS" sz="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прес конференција</a:t>
                      </a: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sr-Cyrl-C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саопштење за медије </a:t>
                      </a: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+ </a:t>
                      </a:r>
                      <a:r>
                        <a:rPr lang="sr-Cyrl-C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обавештење на библиотечком сајту</a:t>
                      </a:r>
                      <a:endParaRPr lang="en-US" sz="8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200-2 000 000</a:t>
                      </a:r>
                    </a:p>
                  </a:txBody>
                  <a:tcPr marL="68580" marR="68580" marT="0" marB="0"/>
                </a:tc>
              </a:tr>
              <a:tr h="29869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00.00.0000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Cyrl-CS" sz="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Приказ коначног извештаја о пројекту</a:t>
                      </a:r>
                      <a:r>
                        <a:rPr lang="sr-Cyrl-CS" sz="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у библиотеци и на сајту библиотеке </a:t>
                      </a:r>
                      <a:r>
                        <a:rPr lang="en-US" sz="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– web/</a:t>
                      </a:r>
                      <a:r>
                        <a:rPr lang="en-US" sz="800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Facebook</a:t>
                      </a:r>
                      <a:r>
                        <a:rPr lang="en-US" sz="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….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US" sz="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500-1 000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818472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5940152" y="227687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sr-Cyrl-RS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Модел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7344816" cy="4392487"/>
          </a:xfrm>
        </p:spPr>
        <p:txBody>
          <a:bodyPr>
            <a:normAutofit fontScale="775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dirty="0" smtClean="0">
              <a:latin typeface="Univers Com 55" panose="020B0603020202020204" pitchFamily="34" charset="-18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1 </a:t>
            </a:r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резлтати </a:t>
            </a:r>
            <a:r>
              <a:rPr lang="cs-CZ" sz="290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 </a:t>
            </a: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2 </a:t>
            </a:r>
            <a:r>
              <a:rPr lang="sr-Cyrl-RS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Учесници и циљне групе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3 </a:t>
            </a:r>
            <a:r>
              <a:rPr lang="sr-Cyrl-RS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Корист од сарадње, успостављање партнерства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Поглавље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4 </a:t>
            </a:r>
            <a:r>
              <a:rPr lang="sr-Cyrl-RS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Алати и активности</a:t>
            </a:r>
            <a:endParaRPr lang="cs-CZ" sz="2900" b="0" dirty="0" smtClean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Поглављ</a:t>
            </a:r>
            <a:r>
              <a:rPr lang="cs-CZ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900" dirty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5</a:t>
            </a:r>
            <a:r>
              <a:rPr lang="cs-CZ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sr-Cyrl-RS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Знање, вештине и обука</a:t>
            </a:r>
            <a:endParaRPr lang="cs-CZ" sz="2900" dirty="0">
              <a:solidFill>
                <a:srgbClr val="00B0F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sr-Cyrl-RS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Појмовник</a:t>
            </a:r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215074" y="257174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</a:t>
            </a:r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O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7500958" y="3000372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7572396" y="3286124"/>
            <a:ext cx="8350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ЗАШТО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6012160" y="3789040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6300192" y="4232121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КАКО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4643438" y="1714488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4857752" y="200024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ШТА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515178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142976" y="642918"/>
            <a:ext cx="7509520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sr-Cyrl-RS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Модел одређује знања, вештине и обуку за дисеминацију – Поглавље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5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11560" y="1700808"/>
            <a:ext cx="8318158" cy="4536504"/>
          </a:xfrm>
        </p:spPr>
        <p:txBody>
          <a:bodyPr>
            <a:noAutofit/>
          </a:bodyPr>
          <a:lstStyle/>
          <a:p>
            <a:pPr marL="0" lvl="1"/>
            <a:r>
              <a:rPr lang="sr-Cyrl-RS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Библиотеке </a:t>
            </a:r>
            <a:r>
              <a:rPr lang="sr-Cyrl-R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морају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sr-Cyrl-RS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разумети</a:t>
            </a:r>
            <a:r>
              <a:rPr lang="cs-CZ" sz="1800" b="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sr-Cyrl-R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и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sr-Cyrl-RS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бити информисане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sr-Cyrl-R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о</a:t>
            </a:r>
            <a:r>
              <a:rPr 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sr-Cyrl-RS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резултатима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LLP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</a:t>
            </a:r>
          </a:p>
          <a:p>
            <a:pPr marL="0" lvl="1"/>
            <a:endParaRPr lang="cs-CZ" sz="1800" b="0" dirty="0" smtClean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sr-Cyrl-RS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Библиотекари</a:t>
            </a:r>
            <a:r>
              <a:rPr lang="cs-CZ" sz="1800" b="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sr-Cyrl-R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морају користити своје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sr-Cyrl-RS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вештине комуникације и предавања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sr-Cyrl-R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укључујући коришћење ИТ, личну </a:t>
            </a:r>
            <a:r>
              <a:rPr lang="sr-Cyrl-RS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мотивацију и ентузијазам</a:t>
            </a:r>
            <a:r>
              <a:rPr lang="cs-CZ" sz="1800" dirty="0" smtClean="0">
                <a:solidFill>
                  <a:schemeClr val="tx2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</a:t>
            </a:r>
            <a:endParaRPr lang="sr-Cyrl-RS" sz="1800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800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sr-Cyrl-RS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Организације 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 </a:t>
            </a:r>
            <a:r>
              <a:rPr lang="sr-Cyrl-R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морају обезбедити библиотекама </a:t>
            </a:r>
            <a:r>
              <a:rPr lang="sr-Cyrl-RS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обуку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sr-Cyrl-R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одредити облик и сатницу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</a:t>
            </a:r>
          </a:p>
          <a:p>
            <a:pPr marL="0" lvl="1"/>
            <a:endParaRPr lang="cs-CZ" sz="1800" b="0" dirty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sr-Cyrl-RS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Организације </a:t>
            </a:r>
            <a:r>
              <a:rPr lang="cs-CZ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LLP </a:t>
            </a:r>
            <a:r>
              <a:rPr lang="sr-Cyrl-R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морају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sr-Cyrl-RS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разумети могућности библиотека</a:t>
            </a:r>
            <a:r>
              <a:rPr lang="cs-CZ" sz="1800" dirty="0" smtClean="0">
                <a:solidFill>
                  <a:schemeClr val="tx2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</a:t>
            </a:r>
          </a:p>
          <a:p>
            <a:pPr marL="0" lvl="1"/>
            <a:endParaRPr lang="cs-CZ" sz="1800" b="0" dirty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sr-Cyrl-RS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Оба учесника </a:t>
            </a:r>
            <a:r>
              <a:rPr lang="sr-Cyrl-R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морају редовно обавештавати један другога,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sr-Cyrl-RS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ажурирати и делити информације</a:t>
            </a:r>
            <a:r>
              <a:rPr lang="cs-CZ" sz="1800" b="0" dirty="0" smtClean="0">
                <a:solidFill>
                  <a:schemeClr val="tx2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</a:t>
            </a:r>
            <a:endParaRPr lang="cs-CZ" sz="1800" b="0" dirty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800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sr-Cyrl-RS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Примери</a:t>
            </a:r>
            <a:endParaRPr lang="cs-CZ" sz="1800" dirty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214282" y="728298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357158" y="1000108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HOW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782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06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14" name="Srdce 13"/>
          <p:cNvSpPr/>
          <p:nvPr/>
        </p:nvSpPr>
        <p:spPr>
          <a:xfrm>
            <a:off x="2708856" y="5567543"/>
            <a:ext cx="1502529" cy="1271754"/>
          </a:xfrm>
          <a:prstGeom prst="heart">
            <a:avLst/>
          </a:prstGeom>
          <a:solidFill>
            <a:srgbClr val="BC58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Univers Com 55" panose="020B0603020202020204" pitchFamily="34" charset="-18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2771800" y="602128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???</a:t>
            </a:r>
            <a:endParaRPr lang="en-US" b="1" dirty="0">
              <a:solidFill>
                <a:schemeClr val="bg1"/>
              </a:solidFill>
              <a:latin typeface="Univers Com 55" panose="020B0603020202020204" pitchFamily="34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86771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kutivní">
  <a:themeElements>
    <a:clrScheme name="Exekutivní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kutivní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kutivní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961</TotalTime>
  <Words>1720</Words>
  <Application>Microsoft Office PowerPoint</Application>
  <PresentationFormat>On-screen Show (4:3)</PresentationFormat>
  <Paragraphs>308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Exekutivní</vt:lpstr>
      <vt:lpstr>DI-XL Модел</vt:lpstr>
      <vt:lpstr>DI-XL Модел</vt:lpstr>
      <vt:lpstr>DI-XL Модел</vt:lpstr>
      <vt:lpstr>DI-XL Модел</vt:lpstr>
      <vt:lpstr>DI-XL Модел одређује који резултати пројеката ће бити дисеминирани – Поглавље 1</vt:lpstr>
      <vt:lpstr>DI-XL Модел</vt:lpstr>
      <vt:lpstr>DI-XL Модел одређује учеснике и циљне групе за дисеминацију резултата пројеката целоживотног учења</vt:lpstr>
      <vt:lpstr>DI-XL Модел одређује учеснике и циљне групе за дисеминацију резултата пројеката целоживотног учења</vt:lpstr>
      <vt:lpstr>DI-XL Модел</vt:lpstr>
      <vt:lpstr>DI-XL Модел указује на добробити за библиотеке и организације целоживотног учења као и на оквир за успостављање партнерства</vt:lpstr>
      <vt:lpstr>DI-XL Модел</vt:lpstr>
      <vt:lpstr>DI-XL Модел предлаже алате и активности за дисеминацију</vt:lpstr>
      <vt:lpstr>DI-XL Модел утврђује алате и активности за дисеминацију - Поглавље 4</vt:lpstr>
      <vt:lpstr>DI-XL Модел утврђује алате и активности за дисеминацију - Поглавље 4</vt:lpstr>
      <vt:lpstr>DI-XL Модел</vt:lpstr>
      <vt:lpstr>DI-XL Модел одређује знања, вештине и обуку за дисеминацију – Поглавље 5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Lenka Hvezdova</dc:creator>
  <cp:lastModifiedBy>Pedja</cp:lastModifiedBy>
  <cp:revision>161</cp:revision>
  <dcterms:created xsi:type="dcterms:W3CDTF">2013-05-14T08:11:43Z</dcterms:created>
  <dcterms:modified xsi:type="dcterms:W3CDTF">2014-02-20T11:06:53Z</dcterms:modified>
</cp:coreProperties>
</file>